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373" r:id="rId3"/>
    <p:sldId id="263" r:id="rId4"/>
    <p:sldId id="264" r:id="rId5"/>
    <p:sldId id="265" r:id="rId6"/>
    <p:sldId id="374" r:id="rId7"/>
    <p:sldId id="266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0526C1-1510-4091-B06D-62ADA201B6A8}" type="datetimeFigureOut">
              <a:rPr lang="de-CH" smtClean="0"/>
              <a:t>10.06.2022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2412C-BC9C-4E0D-AED9-307607E371FB}" type="slidenum">
              <a:rPr lang="de-CH" smtClean="0"/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9076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EH Generell - Cover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pc="-5" dirty="0"/>
              <a:t>AEH Zentrum für Arbeitsmedizin, Ergonomie und Hygiene │ Tanja Vitale│ 26.02.2019</a:t>
            </a:r>
            <a:endParaRPr lang="de-CH" dirty="0"/>
          </a:p>
        </p:txBody>
      </p:sp>
      <p:sp>
        <p:nvSpPr>
          <p:cNvPr id="4" name="object 2"/>
          <p:cNvSpPr/>
          <p:nvPr userDrawn="1"/>
        </p:nvSpPr>
        <p:spPr>
          <a:xfrm>
            <a:off x="3" y="1330280"/>
            <a:ext cx="4752340" cy="4492625"/>
          </a:xfrm>
          <a:custGeom>
            <a:avLst/>
            <a:gdLst/>
            <a:ahLst/>
            <a:cxnLst/>
            <a:rect l="l" t="t" r="r" b="b"/>
            <a:pathLst>
              <a:path w="4752340" h="4492625">
                <a:moveTo>
                  <a:pt x="4752047" y="0"/>
                </a:moveTo>
                <a:lnTo>
                  <a:pt x="0" y="0"/>
                </a:lnTo>
                <a:lnTo>
                  <a:pt x="0" y="4492282"/>
                </a:lnTo>
                <a:lnTo>
                  <a:pt x="567461" y="4492282"/>
                </a:lnTo>
                <a:lnTo>
                  <a:pt x="567461" y="4489754"/>
                </a:lnTo>
                <a:lnTo>
                  <a:pt x="2167909" y="4489754"/>
                </a:lnTo>
                <a:lnTo>
                  <a:pt x="4752047" y="0"/>
                </a:lnTo>
                <a:close/>
              </a:path>
              <a:path w="4752340" h="4492625">
                <a:moveTo>
                  <a:pt x="2167909" y="4489754"/>
                </a:moveTo>
                <a:lnTo>
                  <a:pt x="567461" y="4489754"/>
                </a:lnTo>
                <a:lnTo>
                  <a:pt x="2166454" y="4492282"/>
                </a:lnTo>
                <a:lnTo>
                  <a:pt x="2167909" y="4489754"/>
                </a:lnTo>
                <a:close/>
              </a:path>
            </a:pathLst>
          </a:custGeom>
          <a:solidFill>
            <a:srgbClr val="5AAED9"/>
          </a:solidFill>
        </p:spPr>
        <p:txBody>
          <a:bodyPr wrap="square" lIns="0" tIns="0" rIns="0" bIns="0" rtlCol="0"/>
          <a:lstStyle/>
          <a:p>
            <a:endParaRPr>
              <a:solidFill>
                <a:srgbClr val="5AAED9"/>
              </a:solidFill>
            </a:endParaRPr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AA055BFA-473A-544E-89A7-14D08E87C5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7459" y="3296770"/>
            <a:ext cx="5228741" cy="173243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b="1">
                <a:effectLst/>
                <a:latin typeface="Arial" panose="020B0604020202020204" pitchFamily="34" charset="0"/>
              </a:rPr>
              <a:t>Formatvorlagen des Textmasters bearbeiten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9E5B812-74ED-234C-B699-199E5B864B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0784" y="2089854"/>
            <a:ext cx="2917619" cy="91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792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EH Generell - Bullet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8">
            <a:extLst>
              <a:ext uri="{FF2B5EF4-FFF2-40B4-BE49-F238E27FC236}">
                <a16:creationId xmlns:a16="http://schemas.microsoft.com/office/drawing/2014/main" id="{EFDF995B-F761-004A-80E5-49D48C13BD2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7299" y="610151"/>
            <a:ext cx="10610394" cy="9873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 i="0">
                <a:solidFill>
                  <a:srgbClr val="5AAE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Textplatzhalter 18">
            <a:extLst>
              <a:ext uri="{FF2B5EF4-FFF2-40B4-BE49-F238E27FC236}">
                <a16:creationId xmlns:a16="http://schemas.microsoft.com/office/drawing/2014/main" id="{00D11701-C05C-0843-9E88-4B617B7BD1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299" y="1912818"/>
            <a:ext cx="10610395" cy="3883418"/>
          </a:xfrm>
          <a:prstGeom prst="rect">
            <a:avLst/>
          </a:prstGeom>
        </p:spPr>
        <p:txBody>
          <a:bodyPr lIns="0" tIns="0" rIns="0" bIns="0"/>
          <a:lstStyle>
            <a:lvl1pPr marL="342000" marR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5AAED9"/>
              </a:buClr>
              <a:buSzTx/>
              <a:buFont typeface="Arial" panose="020B0604020202020204" pitchFamily="34" charset="0"/>
              <a:buChar char="•"/>
              <a:tabLst/>
              <a:defRPr sz="20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02000" indent="-342000">
              <a:spcBef>
                <a:spcPts val="0"/>
              </a:spcBef>
              <a:buFont typeface="Arial" panose="020B0604020202020204" pitchFamily="34" charset="0"/>
              <a:buChar char="•"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71563" indent="-285750">
              <a:spcBef>
                <a:spcPts val="100"/>
              </a:spcBef>
              <a:buFont typeface="Symbol" panose="05050102010706020507" pitchFamily="18" charset="2"/>
              <a:buChar char="-"/>
              <a:defRPr sz="16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47788" indent="-185738">
              <a:spcBef>
                <a:spcPts val="100"/>
              </a:spcBef>
              <a:buFont typeface="Arial" panose="020B0604020202020204" pitchFamily="34" charset="0"/>
              <a:buChar char="∙"/>
              <a:tabLst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marL="702000" lvl="1" indent="-342000">
              <a:buFont typeface="Arial" panose="020B0604020202020204" pitchFamily="34" charset="0"/>
              <a:buChar char="•"/>
            </a:pPr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8DBD4E7-3E62-4449-A787-2F4C4C584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58" y="6112077"/>
            <a:ext cx="1330887" cy="419209"/>
          </a:xfrm>
          <a:prstGeom prst="rect">
            <a:avLst/>
          </a:prstGeom>
        </p:spPr>
      </p:pic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6964218" y="6255607"/>
            <a:ext cx="4080442" cy="214569"/>
          </a:xfrm>
          <a:prstGeom prst="rect">
            <a:avLst/>
          </a:prstGeom>
        </p:spPr>
        <p:txBody>
          <a:bodyPr/>
          <a:lstStyle>
            <a:lvl1pPr algn="r">
              <a:defRPr sz="7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pc="-5" dirty="0"/>
              <a:t>AEH Zentrum für Arbeitsmedizin, Ergonomie und Hygiene │ Tanja Vitale│ 26.02.2019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0685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EH Generell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16">
            <a:extLst>
              <a:ext uri="{FF2B5EF4-FFF2-40B4-BE49-F238E27FC236}">
                <a16:creationId xmlns:a16="http://schemas.microsoft.com/office/drawing/2014/main" id="{A5CC825C-7A50-A548-A76E-539A104911C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0633" y="1913371"/>
            <a:ext cx="5474972" cy="3882865"/>
          </a:xfrm>
          <a:prstGeom prst="rect">
            <a:avLst/>
          </a:prstGeom>
        </p:spPr>
        <p:txBody>
          <a:bodyPr lIns="0" tIns="0" rIns="0" bIns="0"/>
          <a:lstStyle>
            <a:lvl1pPr marL="341313" indent="-341313" algn="l" rtl="0" eaLnBrk="1" latinLnBrk="0" hangingPunct="1">
              <a:spcBef>
                <a:spcPts val="0"/>
              </a:spcBef>
              <a:spcAft>
                <a:spcPts val="300"/>
              </a:spcAft>
              <a:buClr>
                <a:srgbClr val="5AAED9"/>
              </a:buClr>
              <a:defRPr lang="de-DE" sz="2000" b="0" i="0" kern="12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02000" indent="-342000" algn="l" rtl="0" eaLnBrk="1" latinLnBrk="0" hangingPunct="1">
              <a:spcBef>
                <a:spcPts val="0"/>
              </a:spcBef>
              <a:buFont typeface="Arial" panose="020B0604020202020204" pitchFamily="34" charset="0"/>
              <a:buChar char="•"/>
              <a:defRPr lang="de-DE" sz="1800" b="0" i="0" kern="12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071563" indent="-285750" algn="l" rtl="0" eaLnBrk="1" latinLnBrk="0" hangingPunct="1">
              <a:spcBef>
                <a:spcPts val="100"/>
              </a:spcBef>
              <a:buFont typeface="Symbol" panose="05050102010706020507" pitchFamily="18" charset="2"/>
              <a:buChar char="-"/>
              <a:defRPr lang="de-DE" sz="1600" b="0" i="0" kern="12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47788" indent="-185738" algn="l" rtl="0" eaLnBrk="1" latinLnBrk="0" hangingPunct="1">
              <a:spcBef>
                <a:spcPts val="100"/>
              </a:spcBef>
              <a:buFont typeface="Arial" panose="020B0604020202020204" pitchFamily="34" charset="0"/>
              <a:buChar char="∙"/>
              <a:defRPr lang="de-CH" sz="1400" b="0" i="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marL="702000" lvl="1" indent="-342000">
              <a:buFont typeface="Arial" panose="020B0604020202020204" pitchFamily="34" charset="0"/>
              <a:buChar char="•"/>
            </a:pPr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0"/>
            <a:endParaRPr lang="de-CH" sz="2200" b="0" dirty="0">
              <a:latin typeface="Arial"/>
              <a:cs typeface="Arial"/>
            </a:endParaRPr>
          </a:p>
        </p:txBody>
      </p:sp>
      <p:sp>
        <p:nvSpPr>
          <p:cNvPr id="6" name="Textplatzhalter 18">
            <a:extLst>
              <a:ext uri="{FF2B5EF4-FFF2-40B4-BE49-F238E27FC236}">
                <a16:creationId xmlns:a16="http://schemas.microsoft.com/office/drawing/2014/main" id="{EF7A609F-5767-354C-9988-F37FB521F1B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7299" y="610151"/>
            <a:ext cx="5488305" cy="9873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 i="0">
                <a:solidFill>
                  <a:srgbClr val="5AAE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7" name="Inhaltsplatzhalter 16">
            <a:extLst>
              <a:ext uri="{FF2B5EF4-FFF2-40B4-BE49-F238E27FC236}">
                <a16:creationId xmlns:a16="http://schemas.microsoft.com/office/drawing/2014/main" id="{EF2A964C-D39B-3140-8921-520391F5ECB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967473" y="1936625"/>
            <a:ext cx="2530219" cy="164874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2700" marR="360680" lvl="0">
              <a:lnSpc>
                <a:spcPct val="100000"/>
              </a:lnSpc>
              <a:spcBef>
                <a:spcPts val="100"/>
              </a:spcBef>
            </a:pPr>
            <a:r>
              <a:rPr lang="de-DE" sz="1800">
                <a:latin typeface="Arial"/>
                <a:cs typeface="Arial"/>
              </a:rPr>
              <a:t>Formatvorlagen des Textmasters bearbeiten</a:t>
            </a:r>
          </a:p>
        </p:txBody>
      </p:sp>
      <p:sp>
        <p:nvSpPr>
          <p:cNvPr id="8" name="Textplatzhalter 18">
            <a:extLst>
              <a:ext uri="{FF2B5EF4-FFF2-40B4-BE49-F238E27FC236}">
                <a16:creationId xmlns:a16="http://schemas.microsoft.com/office/drawing/2014/main" id="{CA69596C-DB15-0642-B5AE-0EA587A8463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967473" y="3737773"/>
            <a:ext cx="2530219" cy="113902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 b="0" i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2700" marR="360680" lvl="0">
              <a:lnSpc>
                <a:spcPct val="100000"/>
              </a:lnSpc>
              <a:spcBef>
                <a:spcPts val="100"/>
              </a:spcBef>
            </a:pPr>
            <a:r>
              <a:rPr lang="de-DE" sz="1800">
                <a:latin typeface="Arial"/>
                <a:cs typeface="Arial"/>
              </a:rPr>
              <a:t>Formatvorlagen des Textmasters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E0D62EA-EE21-B745-87F3-730D0CE041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58" y="6112077"/>
            <a:ext cx="1330887" cy="419209"/>
          </a:xfrm>
          <a:prstGeom prst="rect">
            <a:avLst/>
          </a:prstGeom>
        </p:spPr>
      </p:pic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6964218" y="6255607"/>
            <a:ext cx="4080442" cy="214569"/>
          </a:xfrm>
          <a:prstGeom prst="rect">
            <a:avLst/>
          </a:prstGeom>
        </p:spPr>
        <p:txBody>
          <a:bodyPr/>
          <a:lstStyle>
            <a:lvl1pPr algn="r">
              <a:defRPr sz="7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pc="-5" dirty="0"/>
              <a:t>AEH Zentrum für Arbeitsmedizin, Ergonomie und Hygiene │ Tanja Vitale│ 26.02.2019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7007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EH Generell - Bild/Graphik/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16">
            <a:extLst>
              <a:ext uri="{FF2B5EF4-FFF2-40B4-BE49-F238E27FC236}">
                <a16:creationId xmlns:a16="http://schemas.microsoft.com/office/drawing/2014/main" id="{EF2A964C-D39B-3140-8921-520391F5ECB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00059" y="1913371"/>
            <a:ext cx="10597634" cy="388286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2700" marR="360680" lvl="0">
              <a:lnSpc>
                <a:spcPct val="100000"/>
              </a:lnSpc>
              <a:spcBef>
                <a:spcPts val="100"/>
              </a:spcBef>
            </a:pPr>
            <a:r>
              <a:rPr lang="de-DE" sz="1800">
                <a:latin typeface="Arial"/>
                <a:cs typeface="Arial"/>
              </a:rPr>
              <a:t>Formatvorlagen des Textmasters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E0D62EA-EE21-B745-87F3-730D0CE041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58" y="6112077"/>
            <a:ext cx="1330887" cy="419209"/>
          </a:xfrm>
          <a:prstGeom prst="rect">
            <a:avLst/>
          </a:prstGeom>
        </p:spPr>
      </p:pic>
      <p:sp>
        <p:nvSpPr>
          <p:cNvPr id="11" name="Textplatzhalter 18">
            <a:extLst>
              <a:ext uri="{FF2B5EF4-FFF2-40B4-BE49-F238E27FC236}">
                <a16:creationId xmlns:a16="http://schemas.microsoft.com/office/drawing/2014/main" id="{EFDF995B-F761-004A-80E5-49D48C13BD2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87299" y="610151"/>
            <a:ext cx="10610394" cy="98737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200" b="1" i="0">
                <a:solidFill>
                  <a:srgbClr val="5AAE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2"/>
          </p:nvPr>
        </p:nvSpPr>
        <p:spPr>
          <a:xfrm>
            <a:off x="6964218" y="6255607"/>
            <a:ext cx="4080442" cy="214569"/>
          </a:xfrm>
          <a:prstGeom prst="rect">
            <a:avLst/>
          </a:prstGeom>
        </p:spPr>
        <p:txBody>
          <a:bodyPr/>
          <a:lstStyle>
            <a:lvl1pPr algn="r">
              <a:defRPr sz="7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pc="-5" dirty="0"/>
              <a:t>AEH Zentrum für Arbeitsmedizin, Ergonomie und Hygiene │ Tanja Vitale│ 26.02.2019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6395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766800" y="1772816"/>
            <a:ext cx="7633456" cy="432318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buClr>
                <a:srgbClr val="5AAED9"/>
              </a:buClr>
              <a:buSzPct val="100000"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1600" indent="-284400">
              <a:spcBef>
                <a:spcPts val="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076400" indent="-284400">
              <a:spcBef>
                <a:spcPts val="0"/>
              </a:spcBef>
              <a:buFont typeface="Symbol" panose="05050102010706020507" pitchFamily="18" charset="2"/>
              <a:buChar char="-"/>
              <a:defRPr sz="16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436400" indent="-284400">
              <a:spcBef>
                <a:spcPts val="0"/>
              </a:spcBef>
              <a:buFont typeface="Arial" panose="020B0604020202020204" pitchFamily="34" charset="0"/>
              <a:buChar char="·"/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  <a:endParaRPr lang="de-CH" sz="2200" b="0" dirty="0">
              <a:latin typeface="+mn-lt"/>
              <a:cs typeface="Arial"/>
            </a:endParaRPr>
          </a:p>
        </p:txBody>
      </p:sp>
      <p:sp>
        <p:nvSpPr>
          <p:cNvPr id="8" name="Inhaltsplatzhalter 2"/>
          <p:cNvSpPr>
            <a:spLocks noGrp="1"/>
          </p:cNvSpPr>
          <p:nvPr>
            <p:ph sz="half" idx="13"/>
          </p:nvPr>
        </p:nvSpPr>
        <p:spPr>
          <a:xfrm>
            <a:off x="8904312" y="1767408"/>
            <a:ext cx="2590488" cy="43258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Clr>
                <a:schemeClr val="accent1"/>
              </a:buClr>
              <a:buSzPct val="100000"/>
              <a:buNone/>
              <a:defRPr sz="2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1600" indent="-284400">
              <a:spcBef>
                <a:spcPts val="0"/>
              </a:spcBef>
              <a:buClrTx/>
              <a:buSzPct val="100000"/>
              <a:buFont typeface="Arial" panose="020B0604020202020204" pitchFamily="34" charset="0"/>
              <a:buChar char="•"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1076400" indent="-284400">
              <a:spcBef>
                <a:spcPts val="0"/>
              </a:spcBef>
              <a:buFont typeface="Symbol" panose="05050102010706020507" pitchFamily="18" charset="2"/>
              <a:buChar char="-"/>
              <a:defRPr sz="14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1436400" indent="-284400">
              <a:spcBef>
                <a:spcPts val="0"/>
              </a:spcBef>
              <a:buFont typeface="Arial" panose="020B0604020202020204" pitchFamily="34" charset="0"/>
              <a:buChar char="·"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z="2200" b="0">
                <a:latin typeface="+mn-lt"/>
                <a:cs typeface="Arial"/>
              </a:rPr>
              <a:t>Formatvorlagen des Textmasters bearbeiten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8DBD4E7-3E62-4449-A787-2F4C4C5846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058" y="6112077"/>
            <a:ext cx="1330887" cy="419209"/>
          </a:xfrm>
          <a:prstGeom prst="rect">
            <a:avLst/>
          </a:prstGeom>
        </p:spPr>
      </p:pic>
      <p:sp>
        <p:nvSpPr>
          <p:cNvPr id="11" name="Rectangle 2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766800" y="548680"/>
            <a:ext cx="10728000" cy="10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3200" baseline="0">
                <a:solidFill>
                  <a:srgbClr val="5AAED9"/>
                </a:solidFill>
              </a:defRPr>
            </a:lvl1pPr>
          </a:lstStyle>
          <a:p>
            <a:pPr lvl="0"/>
            <a:r>
              <a:rPr lang="de-CH" dirty="0"/>
              <a:t>Text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2846950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964218" y="6255607"/>
            <a:ext cx="4080442" cy="214569"/>
          </a:xfrm>
          <a:prstGeom prst="rect">
            <a:avLst/>
          </a:prstGeom>
        </p:spPr>
        <p:txBody>
          <a:bodyPr/>
          <a:lstStyle>
            <a:lvl1pPr algn="r">
              <a:defRPr sz="7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pc="-5" dirty="0"/>
              <a:t>AEH Zentrum für Arbeitsmedizin, Ergonomie und Hygiene │ Tanja Vitale│ 26.02.2019</a:t>
            </a:r>
            <a:endParaRPr lang="de-CH" dirty="0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11182832" y="6255607"/>
            <a:ext cx="368792" cy="214569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C60A68E-BC88-44A5-B0C3-6F43BC100C4D}" type="slidenum">
              <a:rPr lang="de-CH" sz="700" b="1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‹N°›</a:t>
            </a:fld>
            <a:endParaRPr lang="de-CH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73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0" r:id="rId2"/>
    <p:sldLayoutId id="2147483651" r:id="rId3"/>
    <p:sldLayoutId id="2147483702" r:id="rId4"/>
    <p:sldLayoutId id="2147483703" r:id="rId5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pc="-5" dirty="0"/>
              <a:t>AEH Zentrum für Arbeitsmedizin, Ergonomie und Hygiene │ Tanja Vitale│ 26.02.2019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CH" dirty="0"/>
              <a:t>Schwerpunkt 2022:</a:t>
            </a:r>
          </a:p>
          <a:p>
            <a:r>
              <a:rPr lang="de-CH" dirty="0"/>
              <a:t>Homeoffice</a:t>
            </a:r>
          </a:p>
        </p:txBody>
      </p:sp>
    </p:spTree>
    <p:extLst>
      <p:ext uri="{BB962C8B-B14F-4D97-AF65-F5344CB8AC3E}">
        <p14:creationId xmlns:p14="http://schemas.microsoft.com/office/powerpoint/2010/main" val="857464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D445782-C978-451D-A095-5180C207B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800" y="548680"/>
            <a:ext cx="10728000" cy="1015200"/>
          </a:xfrm>
        </p:spPr>
        <p:txBody>
          <a:bodyPr wrap="square" anchor="t">
            <a:normAutofit/>
          </a:bodyPr>
          <a:lstStyle/>
          <a:p>
            <a:r>
              <a:rPr lang="de-CH" dirty="0"/>
              <a:t>Homeoffice</a:t>
            </a:r>
            <a:br>
              <a:rPr lang="de-CH" dirty="0"/>
            </a:br>
            <a:r>
              <a:rPr lang="de-CH" dirty="0"/>
              <a:t>Was nehmen wir aus der Erfahrung in die Zukunft?</a:t>
            </a:r>
          </a:p>
        </p:txBody>
      </p:sp>
      <p:pic>
        <p:nvPicPr>
          <p:cNvPr id="2052" name="Picture 4" descr="Mama im Homeoffice: So wehrst Du Dich gegen Sprüche">
            <a:extLst>
              <a:ext uri="{FF2B5EF4-FFF2-40B4-BE49-F238E27FC236}">
                <a16:creationId xmlns:a16="http://schemas.microsoft.com/office/drawing/2014/main" id="{3012BFDF-96A9-485B-8AC3-C7A06812C3A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37" y="1878362"/>
            <a:ext cx="5844255" cy="389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C32D057-09E4-410C-A7D2-1FAB81D932BD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450892" y="1878362"/>
            <a:ext cx="2358257" cy="4011406"/>
          </a:xfrm>
        </p:spPr>
        <p:txBody>
          <a:bodyPr/>
          <a:lstStyle/>
          <a:p>
            <a:r>
              <a:rPr lang="de-CH" dirty="0"/>
              <a:t>Homeoffice gemäss Hochglanz-broschüre</a:t>
            </a:r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endParaRPr lang="de-CH" dirty="0"/>
          </a:p>
          <a:p>
            <a:pPr algn="r"/>
            <a:r>
              <a:rPr lang="de-CH" dirty="0"/>
              <a:t>Homeoffice </a:t>
            </a:r>
            <a:br>
              <a:rPr lang="de-CH" dirty="0"/>
            </a:br>
            <a:r>
              <a:rPr lang="de-CH" dirty="0"/>
              <a:t>in Realität</a:t>
            </a:r>
          </a:p>
        </p:txBody>
      </p:sp>
      <p:pic>
        <p:nvPicPr>
          <p:cNvPr id="2056" name="Picture 8" descr="Homeoffice – wortwelt.at">
            <a:extLst>
              <a:ext uri="{FF2B5EF4-FFF2-40B4-BE49-F238E27FC236}">
                <a16:creationId xmlns:a16="http://schemas.microsoft.com/office/drawing/2014/main" id="{31D7F906-F80E-42A0-889C-5BDC9CC79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9150" y="1878363"/>
            <a:ext cx="2918366" cy="389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012CD17-5694-43DE-B51F-7967EC768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391" y="3140015"/>
            <a:ext cx="11371218" cy="2947279"/>
          </a:xfrm>
          <a:prstGeom prst="rect">
            <a:avLst/>
          </a:prstGeom>
        </p:spPr>
      </p:pic>
      <p:sp>
        <p:nvSpPr>
          <p:cNvPr id="2" name="Textplatzhalter 1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Aufgaben SIBE 2022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pc="-5"/>
              <a:t>AEH Zentrum für Arbeitsmedizin, Ergonomie und Hygiene │ Tanja Vitale│ 26.02.2019</a:t>
            </a:r>
            <a:endParaRPr lang="de-CH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0020E615-54E6-4EE9-BE50-F5008849C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4844" y="392502"/>
            <a:ext cx="4422849" cy="3124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8587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Aufgaben 2022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pc="-5"/>
              <a:t>AEH Zentrum für Arbeitsmedizin, Ergonomie und Hygiene │ Tanja Vitale│ 26.02.2019</a:t>
            </a: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7F1A5CB-390D-4D13-9FBE-34A4F544E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695" y="392503"/>
            <a:ext cx="3873998" cy="2737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FC86254-C68C-460D-B185-B705D50B25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145"/>
          <a:stretch/>
        </p:blipFill>
        <p:spPr>
          <a:xfrm>
            <a:off x="573847" y="3129566"/>
            <a:ext cx="11175151" cy="270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60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Aufgaben 2022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pc="-5"/>
              <a:t>AEH Zentrum für Arbeitsmedizin, Ergonomie und Hygiene │ Tanja Vitale│ 26.02.2019</a:t>
            </a:r>
            <a:endParaRPr lang="de-CH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2F04997-2AA9-442E-8AE3-16CBD6C6D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844" y="392502"/>
            <a:ext cx="4422849" cy="3124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BD58476-56EA-4B08-8A80-3E94CC591C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474" y="3734990"/>
            <a:ext cx="11271363" cy="2234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980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A8D5C20-7602-48AD-9573-762D9A8E481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CH" dirty="0"/>
              <a:t>Umsetzungsjournal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3E82C40-A9F1-4261-94C6-DA3C9EEEC46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pc="-5"/>
              <a:t>AEH Zentrum für Arbeitsmedizin, Ergonomie und Hygiene │ Tanja Vitale│ 26.02.2019</a:t>
            </a:r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D31C423-D375-4F37-902B-78F7073B8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01604">
            <a:off x="3264241" y="1527708"/>
            <a:ext cx="3057313" cy="43298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B69D37B-8B01-4C2F-A487-3E1FA39198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75605">
            <a:off x="831496" y="1496789"/>
            <a:ext cx="3044149" cy="43058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2C8F4D4-1B62-4B57-9FDE-5044648AA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9797" y="2136979"/>
            <a:ext cx="4847896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20937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sz="half" idx="1"/>
          </p:nvPr>
        </p:nvSpPr>
        <p:spPr>
          <a:xfrm>
            <a:off x="766800" y="1772816"/>
            <a:ext cx="7633456" cy="4323184"/>
          </a:xfrm>
        </p:spPr>
        <p:txBody>
          <a:bodyPr>
            <a:normAutofit/>
          </a:bodyPr>
          <a:lstStyle/>
          <a:p>
            <a:pPr lvl="0">
              <a:spcAft>
                <a:spcPts val="600"/>
              </a:spcAft>
            </a:pPr>
            <a:r>
              <a:rPr lang="de-CH" dirty="0"/>
              <a:t>Entscheid für Homeoffice von GL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Reglement zu Homeoffice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Abklärung zu Hilfsmitteln für Mitarbeitende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Schulung der Mitarbeitenden zu «Arbeiten im Homeoffice»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Schulung der Führungskräfte zu «Führen im Homeoffice»</a:t>
            </a:r>
          </a:p>
          <a:p>
            <a:pPr lvl="0">
              <a:spcAft>
                <a:spcPts val="600"/>
              </a:spcAft>
            </a:pPr>
            <a:r>
              <a:rPr lang="de-CH" dirty="0"/>
              <a:t>Regelmässiges Controlling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title"/>
          </p:nvPr>
        </p:nvSpPr>
        <p:spPr>
          <a:xfrm>
            <a:off x="766800" y="548680"/>
            <a:ext cx="10728000" cy="1015200"/>
          </a:xfrm>
        </p:spPr>
        <p:txBody>
          <a:bodyPr wrap="square" anchor="t">
            <a:normAutofit/>
          </a:bodyPr>
          <a:lstStyle/>
          <a:p>
            <a:r>
              <a:rPr lang="de-CH" dirty="0"/>
              <a:t>Umsetzen des Schwerpunkts «Homeoffice»</a:t>
            </a:r>
          </a:p>
        </p:txBody>
      </p:sp>
      <p:sp>
        <p:nvSpPr>
          <p:cNvPr id="4" name="Datumsplatzhalter 3" hidden="1"/>
          <p:cNvSpPr>
            <a:spLocks noGrp="1"/>
          </p:cNvSpPr>
          <p:nvPr>
            <p:ph type="dt" sz="half" idx="4294967295"/>
          </p:nvPr>
        </p:nvSpPr>
        <p:spPr>
          <a:xfrm>
            <a:off x="6964218" y="6255607"/>
            <a:ext cx="4080442" cy="214569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de-DE" spc="-5"/>
              <a:t>AEH Zentrum für Arbeitsmedizin, Ergonomie und Hygiene │ Tanja Vitale│ 26.02.2019</a:t>
            </a:r>
            <a:endParaRPr lang="de-CH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4764" y="1484784"/>
            <a:ext cx="3097075" cy="408955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0018" y="5703059"/>
            <a:ext cx="1069854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050" dirty="0"/>
              <a:t>https://www.seco.admin.ch/dam/seco/de/dokumente/Publikationen_Dienstleistungen/Publikationen_Formulare/Arbeit/Arbeitsbedingungen/Broschueren/seco_bro_homeoffice.pdf.download.pdf/seco_broschuere_homeoffice_de.pdf</a:t>
            </a:r>
          </a:p>
        </p:txBody>
      </p:sp>
    </p:spTree>
    <p:extLst>
      <p:ext uri="{BB962C8B-B14F-4D97-AF65-F5344CB8AC3E}">
        <p14:creationId xmlns:p14="http://schemas.microsoft.com/office/powerpoint/2010/main" val="1024402860"/>
      </p:ext>
    </p:extLst>
  </p:cSld>
  <p:clrMapOvr>
    <a:masterClrMapping/>
  </p:clrMapOvr>
</p:sld>
</file>

<file path=ppt/theme/theme1.xml><?xml version="1.0" encoding="utf-8"?>
<a:theme xmlns:a="http://schemas.openxmlformats.org/drawingml/2006/main" name="AEH Generell">
  <a:themeElements>
    <a:clrScheme name="AEH">
      <a:dk1>
        <a:sysClr val="windowText" lastClr="000000"/>
      </a:dk1>
      <a:lt1>
        <a:sysClr val="window" lastClr="FFFFFF"/>
      </a:lt1>
      <a:dk2>
        <a:srgbClr val="7F7F7F"/>
      </a:dk2>
      <a:lt2>
        <a:srgbClr val="E7E6E6"/>
      </a:lt2>
      <a:accent1>
        <a:srgbClr val="6EA3E0"/>
      </a:accent1>
      <a:accent2>
        <a:srgbClr val="B6DC35"/>
      </a:accent2>
      <a:accent3>
        <a:srgbClr val="0D0E0E"/>
      </a:accent3>
      <a:accent4>
        <a:srgbClr val="E1A54D"/>
      </a:accent4>
      <a:accent5>
        <a:srgbClr val="A5D9D6"/>
      </a:accent5>
      <a:accent6>
        <a:srgbClr val="467FBD"/>
      </a:accent6>
      <a:hlink>
        <a:srgbClr val="48A1FA"/>
      </a:hlink>
      <a:folHlink>
        <a:srgbClr val="48A1FA"/>
      </a:folHlink>
    </a:clrScheme>
    <a:fontScheme name="AE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Vorlage Generell" id="{9338676D-91B0-4C91-B29F-5F604520D8CF}" vid="{E21DE1BC-ADEB-4186-AA8F-F8D09D4E7418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Vorlage Generell</Template>
  <TotalTime>0</TotalTime>
  <Words>151</Words>
  <Application>Microsoft Office PowerPoint</Application>
  <PresentationFormat>Grand écran</PresentationFormat>
  <Paragraphs>31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Symbol</vt:lpstr>
      <vt:lpstr>AEH Generell</vt:lpstr>
      <vt:lpstr>Présentation PowerPoint</vt:lpstr>
      <vt:lpstr>Homeoffice Was nehmen wir aus der Erfahrung in die Zukunft?</vt:lpstr>
      <vt:lpstr>Présentation PowerPoint</vt:lpstr>
      <vt:lpstr>Présentation PowerPoint</vt:lpstr>
      <vt:lpstr>Présentation PowerPoint</vt:lpstr>
      <vt:lpstr>Présentation PowerPoint</vt:lpstr>
      <vt:lpstr>Umsetzen des Schwerpunkts «Homeoffice»</vt:lpstr>
    </vt:vector>
  </TitlesOfParts>
  <Company>AEH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Tanja Vitale</dc:creator>
  <cp:lastModifiedBy> </cp:lastModifiedBy>
  <cp:revision>14</cp:revision>
  <dcterms:created xsi:type="dcterms:W3CDTF">2020-03-02T11:00:04Z</dcterms:created>
  <dcterms:modified xsi:type="dcterms:W3CDTF">2022-06-10T12:39:33Z</dcterms:modified>
</cp:coreProperties>
</file>